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24" r:id="rId26"/>
    <p:sldId id="303" r:id="rId27"/>
    <p:sldId id="304" r:id="rId28"/>
    <p:sldId id="32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70"/>
    <p:restoredTop sz="94631"/>
  </p:normalViewPr>
  <p:slideViewPr>
    <p:cSldViewPr snapToGrid="0" snapToObjects="1">
      <p:cViewPr varScale="1">
        <p:scale>
          <a:sx n="64" d="100"/>
          <a:sy n="64" d="100"/>
        </p:scale>
        <p:origin x="200" y="2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abmgis.org/Chapter3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97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this lecture, students will…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Understand the full breadth of considerations needed when designing an agent-based model</a:t>
            </a:r>
          </a:p>
          <a:p>
            <a:r>
              <a:rPr lang="en-US" dirty="0"/>
              <a:t>Understand the hierarchical nature of design choices in ABMs</a:t>
            </a:r>
          </a:p>
          <a:p>
            <a:r>
              <a:rPr lang="en-US" dirty="0"/>
              <a:t>Be able to design an ABM through careful elaboration of each aspect of the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574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This lecture has introduced a variety of considerations that need to be applied when building an agent-based model</a:t>
            </a:r>
          </a:p>
          <a:p>
            <a:r>
              <a:rPr lang="en-GB" dirty="0"/>
              <a:t>As has been shown, ABM development involves theoretical, practical, and scientific aspects of design, with each component potentially affected by prior design choices</a:t>
            </a:r>
          </a:p>
          <a:p>
            <a:r>
              <a:rPr lang="en-GB" dirty="0"/>
              <a:t>By considering each aspect of this process incrementally, a complete design of the ABM can be constructed, limiting the potential for missed detail or poor configuration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89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3111"/>
            <a:ext cx="10235084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900" dirty="0"/>
              <a:t>For a good overview on considerations when designing an agent-based model, readers are referred to:</a:t>
            </a:r>
          </a:p>
          <a:p>
            <a:pPr marL="0" indent="0">
              <a:buNone/>
            </a:pPr>
            <a:r>
              <a:rPr lang="en-GB" sz="500" dirty="0"/>
              <a:t> </a:t>
            </a:r>
          </a:p>
          <a:p>
            <a:r>
              <a:rPr lang="en-GB" sz="2400" i="1" dirty="0" err="1"/>
              <a:t>Kornhauser</a:t>
            </a:r>
            <a:r>
              <a:rPr lang="en-GB" sz="2400" i="1" dirty="0"/>
              <a:t>, D., Wilensky, U. and Rand, D. (2009), ’Design Guidelines for Agent Based Model Visualization’, Journal of Artificial Societies and Social Simulation, 12(2), Available at http:// </a:t>
            </a:r>
            <a:r>
              <a:rPr lang="en-GB" sz="2400" i="1" dirty="0" err="1"/>
              <a:t>jasss.soc.surrey.ac.uk</a:t>
            </a:r>
            <a:r>
              <a:rPr lang="en-GB" sz="2400" i="1" dirty="0"/>
              <a:t>/12/2/1.html. </a:t>
            </a:r>
          </a:p>
          <a:p>
            <a:r>
              <a:rPr lang="en-GB" sz="2400" i="1" dirty="0"/>
              <a:t>Abdou, M., Hamill, L. and Gilbert, N. (2012), ’Designing and Building an Agent-Based Model’, in </a:t>
            </a:r>
            <a:r>
              <a:rPr lang="en-GB" sz="2400" i="1" dirty="0" err="1"/>
              <a:t>Heppenstall</a:t>
            </a:r>
            <a:r>
              <a:rPr lang="en-GB" sz="2400" i="1" dirty="0"/>
              <a:t>, A., Crooks, A.T., See, L.M. and Batty, M. (eds.), Agent-based Models of Geographical Systems, Springer, New York, NY, pp. 141-166. </a:t>
            </a:r>
          </a:p>
          <a:p>
            <a:pPr lvl="1"/>
            <a:endParaRPr lang="en-GB" sz="2000" i="1" dirty="0"/>
          </a:p>
          <a:p>
            <a:pPr marL="0" indent="0">
              <a:buNone/>
            </a:pPr>
            <a:r>
              <a:rPr lang="en-GB" sz="2900" dirty="0"/>
              <a:t>Pattern oriented modelling (POM) and the Overview, Design concepts and Details (ODD) protocol are important developments in the agent-based modelling methodology and were only briefly mentioned here. The interested reader could begin with the main papers: </a:t>
            </a:r>
          </a:p>
          <a:p>
            <a:pPr marL="0" indent="0">
              <a:buNone/>
            </a:pPr>
            <a:endParaRPr lang="en-GB" sz="400" dirty="0"/>
          </a:p>
          <a:p>
            <a:r>
              <a:rPr lang="en-GB" sz="2200" i="1" dirty="0"/>
              <a:t>Grimm et al., 2005Grimm, V., Revilla, E., Berger, U., </a:t>
            </a:r>
            <a:r>
              <a:rPr lang="en-GB" sz="2200" i="1" dirty="0" err="1"/>
              <a:t>Jeltsch</a:t>
            </a:r>
            <a:r>
              <a:rPr lang="en-GB" sz="2200" i="1" dirty="0"/>
              <a:t>, F., </a:t>
            </a:r>
            <a:r>
              <a:rPr lang="en-GB" sz="2200" i="1" dirty="0" err="1"/>
              <a:t>Mooij</a:t>
            </a:r>
            <a:r>
              <a:rPr lang="en-GB" sz="2200" i="1" dirty="0"/>
              <a:t>, W.M., </a:t>
            </a:r>
            <a:r>
              <a:rPr lang="en-GB" sz="2200" i="1" dirty="0" err="1"/>
              <a:t>Railsback</a:t>
            </a:r>
            <a:r>
              <a:rPr lang="en-GB" sz="2200" i="1" dirty="0"/>
              <a:t>, S.F., </a:t>
            </a:r>
            <a:r>
              <a:rPr lang="en-GB" sz="2200" i="1" dirty="0" err="1"/>
              <a:t>Thulke</a:t>
            </a:r>
            <a:r>
              <a:rPr lang="en-GB" sz="2200" i="1" dirty="0"/>
              <a:t>, H., Weiner, J., Wiegand, T. and DeAngelis, D.L. (2005), ’Pattern-Oriented Modelling of Agent-Based Complex Systems: Lessons from Ecology’, Science, 310: 987-991. </a:t>
            </a:r>
          </a:p>
          <a:p>
            <a:r>
              <a:rPr lang="en-GB" sz="2200" i="1" dirty="0"/>
              <a:t>Grimm, V., Berger, U., </a:t>
            </a:r>
            <a:r>
              <a:rPr lang="en-GB" sz="2200" i="1" dirty="0" err="1"/>
              <a:t>Bastiansen</a:t>
            </a:r>
            <a:r>
              <a:rPr lang="en-GB" sz="2200" i="1" dirty="0"/>
              <a:t>, F., </a:t>
            </a:r>
            <a:r>
              <a:rPr lang="en-GB" sz="2200" i="1" dirty="0" err="1"/>
              <a:t>Eliassen</a:t>
            </a:r>
            <a:r>
              <a:rPr lang="en-GB" sz="2200" i="1" dirty="0"/>
              <a:t>, S., </a:t>
            </a:r>
            <a:r>
              <a:rPr lang="en-GB" sz="2200" i="1" dirty="0" err="1"/>
              <a:t>Ginot</a:t>
            </a:r>
            <a:r>
              <a:rPr lang="en-GB" sz="2200" i="1" dirty="0"/>
              <a:t>, V., </a:t>
            </a:r>
            <a:r>
              <a:rPr lang="en-GB" sz="2200" i="1" dirty="0" err="1"/>
              <a:t>Giske</a:t>
            </a:r>
            <a:r>
              <a:rPr lang="en-GB" sz="2200" i="1" dirty="0"/>
              <a:t>, J., Goss-Custard, J., Grand, T., Heinz, S., </a:t>
            </a:r>
            <a:r>
              <a:rPr lang="en-GB" sz="2200" i="1" dirty="0" err="1"/>
              <a:t>Huse</a:t>
            </a:r>
            <a:r>
              <a:rPr lang="en-GB" sz="2200" i="1" dirty="0"/>
              <a:t>, G., </a:t>
            </a:r>
            <a:r>
              <a:rPr lang="en-GB" sz="2200" i="1" dirty="0" err="1"/>
              <a:t>Huth</a:t>
            </a:r>
            <a:r>
              <a:rPr lang="en-GB" sz="2200" i="1" dirty="0"/>
              <a:t>, A., Jepsen, J., Jorgensen, C., </a:t>
            </a:r>
            <a:r>
              <a:rPr lang="en-GB" sz="2200" i="1" dirty="0" err="1"/>
              <a:t>Mooij</a:t>
            </a:r>
            <a:r>
              <a:rPr lang="en-GB" sz="2200" i="1" dirty="0"/>
              <a:t>, W., Muller, B., </a:t>
            </a:r>
            <a:r>
              <a:rPr lang="en-GB" sz="2200" i="1" dirty="0" err="1"/>
              <a:t>Pe’er</a:t>
            </a:r>
            <a:r>
              <a:rPr lang="en-GB" sz="2200" i="1" dirty="0"/>
              <a:t>, G., </a:t>
            </a:r>
            <a:r>
              <a:rPr lang="en-GB" sz="2200" i="1" dirty="0" err="1"/>
              <a:t>Piou</a:t>
            </a:r>
            <a:r>
              <a:rPr lang="en-GB" sz="2200" i="1" dirty="0"/>
              <a:t>, C., </a:t>
            </a:r>
            <a:r>
              <a:rPr lang="en-GB" sz="2200" i="1" dirty="0" err="1"/>
              <a:t>Railsback</a:t>
            </a:r>
            <a:r>
              <a:rPr lang="en-GB" sz="2200" i="1" dirty="0"/>
              <a:t>, S., Robbins, A., Robbins, M., </a:t>
            </a:r>
            <a:r>
              <a:rPr lang="en-GB" sz="2200" i="1" dirty="0" err="1"/>
              <a:t>Rossmanith</a:t>
            </a:r>
            <a:r>
              <a:rPr lang="en-GB" sz="2200" i="1" dirty="0"/>
              <a:t>, E., Ruger, N., Strand, E., </a:t>
            </a:r>
            <a:r>
              <a:rPr lang="en-GB" sz="2200" i="1" dirty="0" err="1"/>
              <a:t>Souissi</a:t>
            </a:r>
            <a:r>
              <a:rPr lang="en-GB" sz="2200" i="1" dirty="0"/>
              <a:t>, S., </a:t>
            </a:r>
            <a:r>
              <a:rPr lang="en-GB" sz="2200" i="1" dirty="0" err="1"/>
              <a:t>Stillman</a:t>
            </a:r>
            <a:r>
              <a:rPr lang="en-GB" sz="2200" i="1" dirty="0"/>
              <a:t>, R., </a:t>
            </a:r>
            <a:r>
              <a:rPr lang="en-GB" sz="2200" i="1" dirty="0" err="1"/>
              <a:t>Vabo</a:t>
            </a:r>
            <a:r>
              <a:rPr lang="en-GB" sz="2200" i="1" dirty="0"/>
              <a:t>, R., </a:t>
            </a:r>
            <a:r>
              <a:rPr lang="en-GB" sz="2200" i="1" dirty="0" err="1"/>
              <a:t>Visser</a:t>
            </a:r>
            <a:r>
              <a:rPr lang="en-GB" sz="2200" i="1" dirty="0"/>
              <a:t>, U. and </a:t>
            </a:r>
            <a:r>
              <a:rPr lang="en-GB" sz="2200" i="1" dirty="0" err="1"/>
              <a:t>Deangelis</a:t>
            </a:r>
            <a:r>
              <a:rPr lang="en-GB" sz="2200" i="1" dirty="0"/>
              <a:t>, D. (2006), ’A Standard Protocol for Describing Individual-Based and Agent-Based Models’, Ecological Modelling, 198(1-2): 115?126. </a:t>
            </a:r>
          </a:p>
          <a:p>
            <a:r>
              <a:rPr lang="en-GB" sz="2200" i="1" dirty="0"/>
              <a:t>Grimm, V., Berger, U., DeAngelis, D.L., Polhill, G.J., </a:t>
            </a:r>
            <a:r>
              <a:rPr lang="en-GB" sz="2200" i="1" dirty="0" err="1"/>
              <a:t>Giske</a:t>
            </a:r>
            <a:r>
              <a:rPr lang="en-GB" sz="2200" i="1" dirty="0"/>
              <a:t>, J. and </a:t>
            </a:r>
            <a:r>
              <a:rPr lang="en-GB" sz="2200" i="1" dirty="0" err="1"/>
              <a:t>Railsback</a:t>
            </a:r>
            <a:r>
              <a:rPr lang="en-GB" sz="2200" i="1" dirty="0"/>
              <a:t>, S.F. (2010), ’The ODD Protocol For Describing Individual-Based And Agent-Based Models: A First Update’, Ecological Modelling, 221(23): 2760-2768. </a:t>
            </a:r>
          </a:p>
          <a:p>
            <a:r>
              <a:rPr lang="en-GB" sz="2200" i="1" dirty="0" err="1"/>
              <a:t>Mller</a:t>
            </a:r>
            <a:r>
              <a:rPr lang="en-GB" sz="2200" i="1" dirty="0"/>
              <a:t>, B., Bohn, F., </a:t>
            </a:r>
            <a:r>
              <a:rPr lang="en-GB" sz="2200" i="1" dirty="0" err="1"/>
              <a:t>Dreler</a:t>
            </a:r>
            <a:r>
              <a:rPr lang="en-GB" sz="2200" i="1" dirty="0"/>
              <a:t>, G., Groeneveld, J., </a:t>
            </a:r>
            <a:r>
              <a:rPr lang="en-GB" sz="2200" i="1" dirty="0" err="1"/>
              <a:t>Klassert</a:t>
            </a:r>
            <a:r>
              <a:rPr lang="en-GB" sz="2200" i="1" dirty="0"/>
              <a:t>, C., Martin, R., </a:t>
            </a:r>
            <a:r>
              <a:rPr lang="en-GB" sz="2200" i="1" dirty="0" err="1"/>
              <a:t>Schlter</a:t>
            </a:r>
            <a:r>
              <a:rPr lang="en-GB" sz="2200" i="1" dirty="0"/>
              <a:t>, M., Schulze, J., Weise, H. and Schwarz, N. (2013), ’Describing Human Decisions in Agent-based Models - ODD + D, An Extension of the ODD Protocol’, Environmental Modelling &amp; Software, 48: 37-48. </a:t>
            </a:r>
          </a:p>
        </p:txBody>
      </p:sp>
    </p:spTree>
    <p:extLst>
      <p:ext uri="{BB962C8B-B14F-4D97-AF65-F5344CB8AC3E}">
        <p14:creationId xmlns:p14="http://schemas.microsoft.com/office/powerpoint/2010/main" val="407366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www.abmgis.org/Chapter3.html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BD8D3-4391-1643-93CC-F013A6B2D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77" t="13681" r="54750" b="18488"/>
          <a:stretch/>
        </p:blipFill>
        <p:spPr>
          <a:xfrm>
            <a:off x="7677242" y="3973024"/>
            <a:ext cx="1163746" cy="1191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61392-B3E5-784B-8AAB-CCD96FF21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0" y="1003841"/>
            <a:ext cx="4141893" cy="470002"/>
          </a:xfrm>
          <a:prstGeom prst="rect">
            <a:avLst/>
          </a:prstGeom>
        </p:spPr>
      </p:pic>
      <p:pic>
        <p:nvPicPr>
          <p:cNvPr id="1026" name="Picture 2" descr="http://www2.humboldt.edu/ecomodel/images/Swarmlog.gif">
            <a:extLst>
              <a:ext uri="{FF2B5EF4-FFF2-40B4-BE49-F238E27FC236}">
                <a16:creationId xmlns:a16="http://schemas.microsoft.com/office/drawing/2014/main" id="{4A3A0F0E-E2B0-BF40-BED4-F3D10246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97" y="1891141"/>
            <a:ext cx="957455" cy="9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2056</Words>
  <Application>Microsoft Macintosh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  <vt:lpstr>Lecture Outline</vt:lpstr>
      <vt:lpstr>Summary</vt:lpstr>
      <vt:lpstr>Further Reading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Microsoft Office User</cp:lastModifiedBy>
  <cp:revision>175</cp:revision>
  <dcterms:created xsi:type="dcterms:W3CDTF">2018-07-16T13:06:35Z</dcterms:created>
  <dcterms:modified xsi:type="dcterms:W3CDTF">2019-01-11T14:52:20Z</dcterms:modified>
</cp:coreProperties>
</file>